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9" r:id="rId6"/>
    <p:sldId id="260" r:id="rId7"/>
    <p:sldId id="261" r:id="rId8"/>
    <p:sldId id="267" r:id="rId9"/>
    <p:sldId id="262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CBF75-34E8-41E9-B059-9A79C77F187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DC18-8C35-4790-8C0C-F99E6BD1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image" Target="../media/image4.png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570" y="45720"/>
            <a:ext cx="8782981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Bài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4. BA ĐƯỜNG CONIC TRONG MẶT PHẲNG TỌA ĐỘ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" y="411511"/>
            <a:ext cx="118173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1. </a:t>
            </a:r>
            <a:r>
              <a:rPr lang="en-US" sz="28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endParaRPr lang="en-US" sz="2800" b="1" dirty="0"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p:pic>
        <p:nvPicPr>
          <p:cNvPr id="8" name="elip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467" y="466375"/>
            <a:ext cx="5096933" cy="35319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080317"/>
            <a:ext cx="9144000" cy="2777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Cho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hai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cố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định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1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,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2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và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một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độ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dài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không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đổi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2a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lớn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hơn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1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2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.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(E)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tập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hợp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các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M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trong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mặt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phẳng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sao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cho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1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M +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2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M=2a.</a:t>
            </a:r>
            <a:endParaRPr lang="en-US" sz="2600" dirty="0" smtClean="0">
              <a:effectLst/>
              <a:latin typeface="Calibri" panose="020F0502020204030204" pitchFamily="34" charset="0"/>
              <a:ea typeface="等线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Các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1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,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2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gọi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các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tiêu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.</a:t>
            </a:r>
            <a:endParaRPr lang="en-US" sz="2600" dirty="0" smtClean="0">
              <a:effectLst/>
              <a:latin typeface="Calibri" panose="020F0502020204030204" pitchFamily="34" charset="0"/>
              <a:ea typeface="等线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Độ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dài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1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F</a:t>
            </a:r>
            <a:r>
              <a:rPr lang="en-US" sz="2600" baseline="-250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2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= 2c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gọi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tiêu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cự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(a &gt; c).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1647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40" y="0"/>
            <a:ext cx="198483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3. </a:t>
            </a:r>
            <a:r>
              <a:rPr lang="en-US" sz="32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Parabol</a:t>
            </a:r>
            <a:endParaRPr lang="en-US" sz="3200" b="1" dirty="0"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4892093"/>
                <a:ext cx="9144000" cy="17071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Cho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một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một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đường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thẳng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định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không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qua F.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Parabol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tập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hợp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đều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F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chuẩn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parabol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2093"/>
                <a:ext cx="9144000" cy="1707134"/>
              </a:xfrm>
              <a:prstGeom prst="rect">
                <a:avLst/>
              </a:prstGeom>
              <a:blipFill rotWithShape="0">
                <a:blip r:embed="rId2"/>
                <a:stretch>
                  <a:fillRect l="-1333" t="-2500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15184" y="556434"/>
            <a:ext cx="3712464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1969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Phương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chính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tắc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parabol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2988" y="1679816"/>
                <a:ext cx="4639052" cy="6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M(x; y)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2px.</a:t>
                </a:r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                     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8" y="1679816"/>
                <a:ext cx="4639052" cy="658642"/>
              </a:xfrm>
              <a:prstGeom prst="rect">
                <a:avLst/>
              </a:prstGeom>
              <a:blipFill rotWithShape="0">
                <a:blip r:embed="rId2"/>
                <a:stretch>
                  <a:fillRect l="-3417" t="-8333" r="-262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66271" y="3429000"/>
                <a:ext cx="8411458" cy="305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Chú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ý:</a:t>
                </a:r>
                <a:endParaRPr lang="en-US" sz="3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O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đỉnh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parabol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Ox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đối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xứng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parabol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p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tham</a:t>
                </a:r>
                <a:r>
                  <a:rPr lang="en-US" sz="32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số</a:t>
                </a:r>
                <a:r>
                  <a:rPr lang="en-US" sz="32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32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parabol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Nếu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M(x; y)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thì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0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M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’(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x; -y)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1" y="3429000"/>
                <a:ext cx="8411458" cy="3052118"/>
              </a:xfrm>
              <a:prstGeom prst="rect">
                <a:avLst/>
              </a:prstGeom>
              <a:blipFill rotWithShape="0">
                <a:blip r:embed="rId3"/>
                <a:stretch>
                  <a:fillRect l="-1884" t="-1800" b="-4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35600" y="493462"/>
            <a:ext cx="3335865" cy="29948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152" y="567269"/>
                <a:ext cx="5950456" cy="893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V</a:t>
                </a:r>
                <a:r>
                  <a:rPr lang="vi-VN" sz="3200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ới </a:t>
                </a:r>
                <a:r>
                  <a:rPr lang="en-US" sz="3200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vi-VN" sz="32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solidFill>
                          <a:srgbClr val="2F5496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vi-VN" sz="32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2F5496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32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: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</a:t>
                </a:r>
                <a:r>
                  <a:rPr lang="vi-VN" sz="32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0</a:t>
                </a:r>
                <a:r>
                  <a:rPr lang="en-US" sz="32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smtClean="0">
                    <a:solidFill>
                      <a:srgbClr val="2F5496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(p&gt;0) 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2" y="567269"/>
                <a:ext cx="5950456" cy="893578"/>
              </a:xfrm>
              <a:prstGeom prst="rect">
                <a:avLst/>
              </a:prstGeom>
              <a:blipFill rotWithShape="0">
                <a:blip r:embed="rId5"/>
                <a:stretch>
                  <a:fillRect l="-2559" r="-512" b="-8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9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40049"/>
              </p:ext>
            </p:extLst>
          </p:nvPr>
        </p:nvGraphicFramePr>
        <p:xfrm>
          <a:off x="244833" y="570665"/>
          <a:ext cx="15192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3" imgW="711000" imgH="291960" progId="Equation.DSMT4">
                  <p:embed/>
                </p:oleObj>
              </mc:Choice>
              <mc:Fallback>
                <p:oleObj name="Equation" r:id="rId3" imgW="71100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33" y="570665"/>
                        <a:ext cx="1519238" cy="6143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1514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fr-FR" altLang="en-US" sz="2800" b="1" i="1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altLang="en-US" sz="2800" b="1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fr-FR" altLang="en-US" sz="2800" b="1" i="1" dirty="0" smtClean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d.</a:t>
            </a:r>
            <a:r>
              <a:rPr lang="fr-FR" altLang="en-US" sz="2800" dirty="0" smtClean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chuẩn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(P).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76806"/>
              </p:ext>
            </p:extLst>
          </p:nvPr>
        </p:nvGraphicFramePr>
        <p:xfrm>
          <a:off x="2859655" y="2023139"/>
          <a:ext cx="1162011" cy="60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5" imgW="494870" imgH="253780" progId="Equation.DSMT4">
                  <p:embed/>
                </p:oleObj>
              </mc:Choice>
              <mc:Fallback>
                <p:oleObj name="Equation" r:id="rId5" imgW="494870" imgH="253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655" y="2023139"/>
                        <a:ext cx="1162011" cy="603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30122"/>
              </p:ext>
            </p:extLst>
          </p:nvPr>
        </p:nvGraphicFramePr>
        <p:xfrm>
          <a:off x="3587415" y="2680450"/>
          <a:ext cx="1872269" cy="49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7" imgW="685502" imgH="177723" progId="Equation.DSMT4">
                  <p:embed/>
                </p:oleObj>
              </mc:Choice>
              <mc:Fallback>
                <p:oleObj name="Equation" r:id="rId7" imgW="685502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415" y="2680450"/>
                        <a:ext cx="1872269" cy="494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481" y="1282072"/>
            <a:ext cx="3564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</a:t>
            </a:r>
            <a:r>
              <a:rPr kumimoji="0" lang="fr-FR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r-FR" alt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2p=4 </a:t>
            </a:r>
            <a:r>
              <a:rPr lang="fr-FR" alt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fr-FR" alt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p=2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7915" y="2034197"/>
            <a:ext cx="2692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4833" y="2651301"/>
            <a:ext cx="3342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fr-FR" alt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chuẩn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77285" y="344928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3601"/>
              </p:ext>
            </p:extLst>
          </p:nvPr>
        </p:nvGraphicFramePr>
        <p:xfrm>
          <a:off x="244833" y="3174521"/>
          <a:ext cx="18557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9" imgW="698400" imgH="291960" progId="Equation.DSMT4">
                  <p:embed/>
                </p:oleObj>
              </mc:Choice>
              <mc:Fallback>
                <p:oleObj name="Equation" r:id="rId9" imgW="69840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33" y="3174521"/>
                        <a:ext cx="1855787" cy="7651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0" y="4020530"/>
                <a:ext cx="9144000" cy="128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Ví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dụ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4/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69sgk: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等线"/>
                    <a:cs typeface="Cordia New"/>
                  </a:rPr>
                  <a:t>Viết</a:t>
                </a: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 PT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等线"/>
                    <a:cs typeface="Cordia New"/>
                  </a:rPr>
                  <a:t>chính</a:t>
                </a: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tắc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parabol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(P)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vi-VN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0530"/>
                <a:ext cx="9144000" cy="1288494"/>
              </a:xfrm>
              <a:prstGeom prst="rect">
                <a:avLst/>
              </a:prstGeom>
              <a:blipFill rotWithShape="0">
                <a:blip r:embed="rId11"/>
                <a:stretch>
                  <a:fillRect l="-1333" t="-3318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44833" y="4713133"/>
                <a:ext cx="9144000" cy="204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Giải</a:t>
                </a:r>
                <a:endParaRPr lang="en-US" sz="28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(P)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hay p = 3.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Vậy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(P)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y</a:t>
                </a:r>
                <a:r>
                  <a:rPr lang="en-US" sz="2800" baseline="30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6x.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3" y="4713133"/>
                <a:ext cx="9144000" cy="2040815"/>
              </a:xfrm>
              <a:prstGeom prst="rect">
                <a:avLst/>
              </a:prstGeom>
              <a:blipFill rotWithShape="0">
                <a:blip r:embed="rId12"/>
                <a:stretch>
                  <a:fillRect l="-1333" t="-1791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440660" y="339099"/>
                <a:ext cx="5950456" cy="893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V</a:t>
                </a:r>
                <a:r>
                  <a:rPr lang="vi-V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ới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: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</a:t>
                </a:r>
                <a:r>
                  <a:rPr lang="vi-VN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0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(p&gt;0) 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60" y="339099"/>
                <a:ext cx="5950456" cy="893578"/>
              </a:xfrm>
              <a:prstGeom prst="rect">
                <a:avLst/>
              </a:prstGeom>
              <a:blipFill rotWithShape="0">
                <a:blip r:embed="rId13"/>
                <a:stretch>
                  <a:fillRect l="-2559" r="-512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0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82979"/>
                <a:ext cx="9144000" cy="375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Ví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dụ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5: </a:t>
                </a:r>
                <a:r>
                  <a:rPr lang="en-US" sz="2800" dirty="0" err="1" smtClean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Viết</a:t>
                </a:r>
                <a:r>
                  <a:rPr lang="en-US" sz="28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phương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trình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chính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tắc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của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parabol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thoả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mãn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từng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điều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kiện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sau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:</a:t>
                </a:r>
                <a:endParaRPr lang="en-US" sz="2800" dirty="0">
                  <a:solidFill>
                    <a:srgbClr val="FF00FF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a)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Tiêu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(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4;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0),</a:t>
                </a:r>
                <a:endParaRPr lang="en-US" sz="2800" dirty="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b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chuẩn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x =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;</a:t>
                </a:r>
                <a:endParaRPr lang="en-US" sz="2800" dirty="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qua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(1; 4);</a:t>
                </a:r>
                <a:endParaRPr lang="en-US" sz="2800" dirty="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d)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Khoảng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cách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tiêu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đến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chuẩn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Cordia New"/>
                  </a:rPr>
                  <a:t> 8.</a:t>
                </a:r>
                <a:endParaRPr lang="en-US" sz="2800" dirty="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Cordia New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79"/>
                <a:ext cx="9144000" cy="3754233"/>
              </a:xfrm>
              <a:prstGeom prst="rect">
                <a:avLst/>
              </a:prstGeom>
              <a:blipFill rotWithShape="0">
                <a:blip r:embed="rId2"/>
                <a:stretch>
                  <a:fillRect l="-1333" t="-974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8109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Phương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chính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tắc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533756"/>
                <a:ext cx="6858000" cy="155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M(x; y)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(E)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 = 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 </a:t>
                </a:r>
                <a:endParaRPr lang="en-US" sz="2800" dirty="0" smtClean="0">
                  <a:effectLst/>
                  <a:latin typeface="Times New Roman" panose="02020603050405020304" pitchFamily="18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trong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756"/>
                <a:ext cx="6858000" cy="1553439"/>
              </a:xfrm>
              <a:prstGeom prst="rect">
                <a:avLst/>
              </a:prstGeom>
              <a:blipFill rotWithShape="0">
                <a:blip r:embed="rId2"/>
                <a:stretch>
                  <a:fillRect l="-1778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1976939"/>
            <a:ext cx="115127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ý: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2021" y="2681312"/>
                <a:ext cx="8600129" cy="407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(E)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cắt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Ox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tại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(-a; 0),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(a; 0)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cắt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Oy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(0; -b), 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(0; b).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đỉnh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elip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Đoạn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thẳng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A</a:t>
                </a:r>
                <a:r>
                  <a:rPr lang="en-US" sz="2800" baseline="-250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b="1" i="1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lớn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đoạn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thẳng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B</a:t>
                </a:r>
                <a:r>
                  <a:rPr lang="en-US" sz="2800" baseline="-250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B</a:t>
                </a:r>
                <a:r>
                  <a:rPr lang="en-US" sz="2800" baseline="-250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b="1" i="1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nhỏ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elip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 smtClean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Giao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O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tâm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đối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xứng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elip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Nếu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M(x; y)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(E)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b.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1" y="2681312"/>
                <a:ext cx="8600129" cy="4073936"/>
              </a:xfrm>
              <a:prstGeom prst="rect">
                <a:avLst/>
              </a:prstGeom>
              <a:blipFill rotWithShape="0">
                <a:blip r:embed="rId3"/>
                <a:stretch>
                  <a:fillRect l="-1277" t="-1048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56463" y="408293"/>
            <a:ext cx="2825387" cy="195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7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677" y="10744"/>
            <a:ext cx="6022199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Ví </a:t>
            </a:r>
            <a:r>
              <a:rPr lang="pt-BR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 a.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các đỉnh, độ dài trục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tiêu cự, tiêu điểm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elip:</a:t>
            </a:r>
            <a:endParaRPr lang="en-US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7265" y="990338"/>
            <a:ext cx="11862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697071"/>
              </p:ext>
            </p:extLst>
          </p:nvPr>
        </p:nvGraphicFramePr>
        <p:xfrm>
          <a:off x="12721" y="962574"/>
          <a:ext cx="1801480" cy="7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3" imgW="977760" imgH="419040" progId="Equation.DSMT4">
                  <p:embed/>
                </p:oleObj>
              </mc:Choice>
              <mc:Fallback>
                <p:oleObj name="Equation" r:id="rId3" imgW="9777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1" y="962574"/>
                        <a:ext cx="1801480" cy="7720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60637" y="2001600"/>
            <a:ext cx="105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endParaRPr lang="en-US" sz="2800" dirty="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805881" y="2112229"/>
            <a:ext cx="10480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15202"/>
              </p:ext>
            </p:extLst>
          </p:nvPr>
        </p:nvGraphicFramePr>
        <p:xfrm>
          <a:off x="1205498" y="2022074"/>
          <a:ext cx="4058365" cy="52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5" imgW="2374900" imgH="304800" progId="Equation.DSMT4">
                  <p:embed/>
                </p:oleObj>
              </mc:Choice>
              <mc:Fallback>
                <p:oleObj name="Equation" r:id="rId5" imgW="2374900" imgH="304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498" y="2022074"/>
                        <a:ext cx="4058365" cy="521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66534" y="2516262"/>
            <a:ext cx="3384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ọa độ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đỉnh là </a:t>
            </a:r>
            <a:endParaRPr lang="en-US" sz="2800" dirty="0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101546" y="286054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64003"/>
              </p:ext>
            </p:extLst>
          </p:nvPr>
        </p:nvGraphicFramePr>
        <p:xfrm>
          <a:off x="3404366" y="2571516"/>
          <a:ext cx="4550076" cy="48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7" imgW="2590560" imgH="279360" progId="Equation.DSMT4">
                  <p:embed/>
                </p:oleObj>
              </mc:Choice>
              <mc:Fallback>
                <p:oleObj name="Equation" r:id="rId7" imgW="25905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4366" y="2571516"/>
                        <a:ext cx="4550076" cy="485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160637" y="2998358"/>
            <a:ext cx="742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Độ dài trục lớn            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độ dài trục bé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2372497" y="356995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58660"/>
              </p:ext>
            </p:extLst>
          </p:nvPr>
        </p:nvGraphicFramePr>
        <p:xfrm>
          <a:off x="2922497" y="3071789"/>
          <a:ext cx="1091614" cy="40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9" imgW="634725" imgH="241195" progId="Equation.DSMT4">
                  <p:embed/>
                </p:oleObj>
              </mc:Choice>
              <mc:Fallback>
                <p:oleObj name="Equation" r:id="rId9" imgW="634725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497" y="3071789"/>
                        <a:ext cx="1091614" cy="407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2198624" y="395602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96914"/>
              </p:ext>
            </p:extLst>
          </p:nvPr>
        </p:nvGraphicFramePr>
        <p:xfrm>
          <a:off x="6312654" y="3033291"/>
          <a:ext cx="1268807" cy="46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1" imgW="647700" imgH="241300" progId="Equation.DSMT4">
                  <p:embed/>
                </p:oleObj>
              </mc:Choice>
              <mc:Fallback>
                <p:oleObj name="Equation" r:id="rId11" imgW="6477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654" y="3033291"/>
                        <a:ext cx="1268807" cy="466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99809" y="3522829"/>
            <a:ext cx="1823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Tiêu cự </a:t>
            </a:r>
            <a:endParaRPr lang="en-US" sz="28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68971"/>
              </p:ext>
            </p:extLst>
          </p:nvPr>
        </p:nvGraphicFramePr>
        <p:xfrm>
          <a:off x="2009375" y="3573172"/>
          <a:ext cx="1853539" cy="42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13" imgW="1167893" imgH="266584" progId="Equation.DSMT4">
                  <p:embed/>
                </p:oleObj>
              </mc:Choice>
              <mc:Fallback>
                <p:oleObj name="Equation" r:id="rId13" imgW="1167893" imgH="26658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375" y="3573172"/>
                        <a:ext cx="1853539" cy="421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26829" y="4075199"/>
            <a:ext cx="25348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pt-B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iêu điểm là </a:t>
            </a:r>
            <a:endParaRPr kumimoji="0" lang="pt-B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73254"/>
              </p:ext>
            </p:extLst>
          </p:nvPr>
        </p:nvGraphicFramePr>
        <p:xfrm>
          <a:off x="2601071" y="4093178"/>
          <a:ext cx="2553663" cy="523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15" imgW="1485720" imgH="304560" progId="Equation.DSMT4">
                  <p:embed/>
                </p:oleObj>
              </mc:Choice>
              <mc:Fallback>
                <p:oleObj name="Equation" r:id="rId15" imgW="1485720" imgH="3045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071" y="4093178"/>
                        <a:ext cx="2553663" cy="523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30777"/>
              </p:ext>
            </p:extLst>
          </p:nvPr>
        </p:nvGraphicFramePr>
        <p:xfrm>
          <a:off x="12721" y="4678502"/>
          <a:ext cx="26003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7" imgW="1320480" imgH="291960" progId="Equation.DSMT4">
                  <p:embed/>
                </p:oleObj>
              </mc:Choice>
              <mc:Fallback>
                <p:oleObj name="Equation" r:id="rId17" imgW="1320480" imgH="2919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1" y="4678502"/>
                        <a:ext cx="2600325" cy="5683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19"/>
          <a:stretch>
            <a:fillRect/>
          </a:stretch>
        </p:blipFill>
        <p:spPr>
          <a:xfrm>
            <a:off x="6020686" y="39696"/>
            <a:ext cx="3123314" cy="2168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Ví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dụ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1/65sgk: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Viết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phương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trình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(E)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dài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hai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trục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lượt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26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ea typeface="等线"/>
                <a:cs typeface="Cordia New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057640"/>
                <a:ext cx="9144000" cy="2073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𝑎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 = 26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 = 10</m:t>
                            </m:r>
                          </m:e>
                        </m:eqArr>
                      </m:e>
                    </m:d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= 13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 =5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Vậy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tắc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(E)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1.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40"/>
                <a:ext cx="9144000" cy="2073837"/>
              </a:xfrm>
              <a:prstGeom prst="rect">
                <a:avLst/>
              </a:prstGeom>
              <a:blipFill rotWithShape="0">
                <a:blip r:embed="rId2"/>
                <a:stretch>
                  <a:fillRect l="-1333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3131477"/>
            <a:ext cx="9144000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Ví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dụ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2/65sgk: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Viết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phương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trình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elip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dài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trục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lớn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20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tiêu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cự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等线"/>
                <a:cs typeface="Cordia New"/>
              </a:rPr>
              <a:t> 12.</a:t>
            </a:r>
            <a:endParaRPr lang="en-US" sz="2800" dirty="0"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04" y="4018093"/>
                <a:ext cx="9032791" cy="278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:</a:t>
                </a: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𝑎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 = 20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 = 1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= 1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 =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b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8.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Vậy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phương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trình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tắc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elip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1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" y="4018093"/>
                <a:ext cx="9032791" cy="2787558"/>
              </a:xfrm>
              <a:prstGeom prst="rect">
                <a:avLst/>
              </a:prstGeom>
              <a:blipFill rotWithShape="0">
                <a:blip r:embed="rId3"/>
                <a:stretch>
                  <a:fillRect l="-1350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elip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thoả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(5; 0), (0; 4);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(5; 0),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(3; 0);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16,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12;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20,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cự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12.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3" y="2993969"/>
            <a:ext cx="2529560" cy="19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689598"/>
            <a:ext cx="6172199" cy="1111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HĐTH1/65SGK: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endParaRPr lang="en-US" sz="2800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033040"/>
            <a:ext cx="5992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HĐVD1/65SGK: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elip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m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10m (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5).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elip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22" y="5049408"/>
            <a:ext cx="2747603" cy="17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4596"/>
            <a:ext cx="2550698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2. </a:t>
            </a:r>
            <a:r>
              <a:rPr lang="en-US" sz="40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Hypebol</a:t>
            </a:r>
            <a:endParaRPr lang="en-US" sz="4000" b="1" dirty="0"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3647462"/>
                <a:ext cx="9134857" cy="318035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Cho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cố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định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dài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không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đổi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2a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nhỏ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(H)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tập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hợp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M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mặt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sao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= 2a.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32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dài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F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2c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32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cự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(c &gt; a).</a:t>
                </a:r>
                <a:endParaRPr lang="en-US" sz="32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7462"/>
                <a:ext cx="9134857" cy="3180358"/>
              </a:xfrm>
              <a:prstGeom prst="rect">
                <a:avLst/>
              </a:prstGeom>
              <a:blipFill rotWithShape="0">
                <a:blip r:embed="rId2"/>
                <a:stretch>
                  <a:fillRect l="-1668" t="-1724" r="-534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841402" y="690804"/>
            <a:ext cx="3452051" cy="286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23"/>
            <a:ext cx="529984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Phương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chính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tắc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hypebol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34809" y="510102"/>
                <a:ext cx="4960151" cy="864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M(x; y)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(E)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 = 1             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09" y="510102"/>
                <a:ext cx="4960151" cy="864980"/>
              </a:xfrm>
              <a:prstGeom prst="rect">
                <a:avLst/>
              </a:prstGeom>
              <a:blipFill rotWithShape="0">
                <a:blip r:embed="rId2"/>
                <a:stretch>
                  <a:fillRect l="-2457" r="-12408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3178" y="1664280"/>
            <a:ext cx="115127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Cordia New"/>
              </a:rPr>
              <a:t> ý: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Cordia New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44184" y="16679"/>
            <a:ext cx="3081527" cy="20224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2205504"/>
                <a:ext cx="9144000" cy="459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(H)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cắt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Ox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tại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(-a; 0)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(a; 0).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Nếu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vẽ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(-b; 0)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(b; 0)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chữ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nhật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OA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OP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= c.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đỉnh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Đoạn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A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đoạn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等线"/>
                    <a:cs typeface="Cordia New"/>
                  </a:rPr>
                  <a:t>thẳng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ảo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Giao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O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tâm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đối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xứng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Nếu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M(x; y)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(H)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-a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hoặc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a.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5504"/>
                <a:ext cx="9144000" cy="4598631"/>
              </a:xfrm>
              <a:prstGeom prst="rect">
                <a:avLst/>
              </a:prstGeom>
              <a:blipFill rotWithShape="0">
                <a:blip r:embed="rId4"/>
                <a:stretch>
                  <a:fillRect l="-1133" t="-928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4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fr-FR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9178" y="160426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80410"/>
              </p:ext>
            </p:extLst>
          </p:nvPr>
        </p:nvGraphicFramePr>
        <p:xfrm>
          <a:off x="0" y="954107"/>
          <a:ext cx="18288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977760" imgH="419040" progId="Equation.DSMT4">
                  <p:embed/>
                </p:oleObj>
              </mc:Choice>
              <mc:Fallback>
                <p:oleObj name="Equation" r:id="rId3" imgW="9777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4107"/>
                        <a:ext cx="1828800" cy="7794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96214"/>
              </p:ext>
            </p:extLst>
          </p:nvPr>
        </p:nvGraphicFramePr>
        <p:xfrm>
          <a:off x="1715117" y="1845971"/>
          <a:ext cx="2507734" cy="12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5" imgW="1447560" imgH="736560" progId="Equation.DSMT4">
                  <p:embed/>
                </p:oleObj>
              </mc:Choice>
              <mc:Fallback>
                <p:oleObj name="Equation" r:id="rId5" imgW="144756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117" y="1845971"/>
                        <a:ext cx="2507734" cy="129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6160" y="1801038"/>
            <a:ext cx="1236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33632" y="2253076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fr-FR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33122"/>
              </p:ext>
            </p:extLst>
          </p:nvPr>
        </p:nvGraphicFramePr>
        <p:xfrm>
          <a:off x="3817313" y="3113283"/>
          <a:ext cx="2525713" cy="51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7" imgW="1497950" imgH="304668" progId="Equation.DSMT4">
                  <p:embed/>
                </p:oleObj>
              </mc:Choice>
              <mc:Fallback>
                <p:oleObj name="Equation" r:id="rId7" imgW="1497950" imgH="30466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313" y="3113283"/>
                        <a:ext cx="2525713" cy="514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342810"/>
              </p:ext>
            </p:extLst>
          </p:nvPr>
        </p:nvGraphicFramePr>
        <p:xfrm>
          <a:off x="2840993" y="3700861"/>
          <a:ext cx="2619525" cy="51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9" imgW="1397000" imgH="279400" progId="Equation.DSMT4">
                  <p:embed/>
                </p:oleObj>
              </mc:Choice>
              <mc:Fallback>
                <p:oleObj name="Equation" r:id="rId9" imgW="13970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993" y="3700861"/>
                        <a:ext cx="2619525" cy="516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71320"/>
              </p:ext>
            </p:extLst>
          </p:nvPr>
        </p:nvGraphicFramePr>
        <p:xfrm>
          <a:off x="3475512" y="4370558"/>
          <a:ext cx="1350488" cy="43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11" imgW="685502" imgH="215806" progId="Equation.DSMT4">
                  <p:embed/>
                </p:oleObj>
              </mc:Choice>
              <mc:Fallback>
                <p:oleObj name="Equation" r:id="rId11" imgW="685502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512" y="4370558"/>
                        <a:ext cx="1350488" cy="431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39476"/>
              </p:ext>
            </p:extLst>
          </p:nvPr>
        </p:nvGraphicFramePr>
        <p:xfrm>
          <a:off x="7336508" y="4326350"/>
          <a:ext cx="1491082" cy="48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13" imgW="672808" imgH="215806" progId="Equation.DSMT4">
                  <p:embed/>
                </p:oleObj>
              </mc:Choice>
              <mc:Fallback>
                <p:oleObj name="Equation" r:id="rId13" imgW="672808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508" y="4326350"/>
                        <a:ext cx="1491082" cy="483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1653" y="3079806"/>
            <a:ext cx="3685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Tọa độ các đỉnh là </a:t>
            </a:r>
            <a:endParaRPr kumimoji="0" lang="pt-B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1653" y="3644926"/>
            <a:ext cx="2692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83208" y="4343015"/>
            <a:ext cx="3304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826000" y="4343015"/>
            <a:ext cx="2662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ảo</a:t>
            </a: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fr-F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34488"/>
              </p:ext>
            </p:extLst>
          </p:nvPr>
        </p:nvGraphicFramePr>
        <p:xfrm>
          <a:off x="0" y="5125481"/>
          <a:ext cx="2110845" cy="52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15" imgW="1168200" imgH="291960" progId="Equation.DSMT4">
                  <p:embed/>
                </p:oleObj>
              </mc:Choice>
              <mc:Fallback>
                <p:oleObj name="Equation" r:id="rId15" imgW="116820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25481"/>
                        <a:ext cx="2110845" cy="52052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1"/>
                <a:ext cx="9144000" cy="403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Ví </a:t>
                </a:r>
                <a:r>
                  <a:rPr lang="en-US" sz="2800" b="1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dụ</a:t>
                </a:r>
                <a:r>
                  <a:rPr lang="en-US" sz="2800" b="1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b="1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3/ 67sgk: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Viết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phương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trình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chính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tắc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endParaRPr lang="en-US" sz="2800" dirty="0">
                  <a:solidFill>
                    <a:srgbClr val="FF00FF"/>
                  </a:solidFill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1000"/>
                  </a:spcAft>
                  <a:buAutoNum type="alphaLcParenR"/>
                </a:pPr>
                <a:r>
                  <a:rPr lang="en-US" sz="2800" dirty="0" err="1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độ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dài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trục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thực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bằng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16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và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tiêu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cự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bằng</a:t>
                </a:r>
                <a:r>
                  <a:rPr lang="en-US" sz="28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smtClean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20.</a:t>
                </a:r>
                <a:endParaRPr lang="en-US" sz="2800" dirty="0">
                  <a:solidFill>
                    <a:srgbClr val="FF00FF"/>
                  </a:solidFill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Giải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等线"/>
                    <a:cs typeface="Cordia New"/>
                  </a:rPr>
                  <a:t>:</a:t>
                </a: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		</a:t>
                </a: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等线"/>
                    <a:cs typeface="Cordia New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𝑎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 =16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 =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20</m:t>
                            </m:r>
                          </m:e>
                        </m:eqAr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=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8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ea typeface="等线"/>
                                <a:cs typeface="Cordia New"/>
                              </a:rPr>
                              <m:t> =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等线"/>
                                <a:cs typeface="Cordia New"/>
                              </a:rPr>
                              <m:t>10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		b 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= 8</a:t>
                </a:r>
                <a:endParaRPr lang="en-US" sz="2800" dirty="0" smtClean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等线"/>
                    <a:cs typeface="Cordia New"/>
                  </a:rPr>
                  <a:t>    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Vậy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chính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tắc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hypebol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–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等线"/>
                    <a:cs typeface="Cordia New"/>
                  </a:rPr>
                  <a:t> = 1.</a:t>
                </a:r>
                <a:endParaRPr lang="en-US" sz="2800" dirty="0">
                  <a:effectLst/>
                  <a:latin typeface="Calibri" panose="020F0502020204030204" pitchFamily="34" charset="0"/>
                  <a:ea typeface="等线"/>
                  <a:cs typeface="Cordia New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9144000" cy="4035079"/>
              </a:xfrm>
              <a:prstGeom prst="rect">
                <a:avLst/>
              </a:prstGeom>
              <a:blipFill rotWithShape="0">
                <a:blip r:embed="rId2"/>
                <a:stretch>
                  <a:fillRect l="-1333" t="-906" b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4283936"/>
            <a:ext cx="914400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HĐTH2/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Cordia New"/>
              </a:rPr>
              <a:t>67sgk: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Viết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phương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trình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chính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tắc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hypebol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endParaRPr lang="en-US" sz="2800" dirty="0">
              <a:solidFill>
                <a:srgbClr val="FF00FF"/>
              </a:solidFill>
              <a:latin typeface="Calibri" panose="020F0502020204030204" pitchFamily="34" charset="0"/>
              <a:ea typeface="等线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a)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Đỉnh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(3; 0),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tiêu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điểm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(5; 0); </a:t>
            </a:r>
            <a:endParaRPr lang="en-US" sz="2800" dirty="0">
              <a:solidFill>
                <a:srgbClr val="FF00FF"/>
              </a:solidFill>
              <a:latin typeface="Calibri" panose="020F0502020204030204" pitchFamily="34" charset="0"/>
              <a:ea typeface="Malgun Gothic" panose="020B0503020000020004" pitchFamily="34" charset="-127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b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dài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trục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thực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8,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dài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trục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ảo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Cordia New"/>
              </a:rPr>
              <a:t>6;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tiêu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cự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10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dài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trục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ảo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 6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等线"/>
                <a:cs typeface="Cordia New"/>
              </a:rPr>
              <a:t>.</a:t>
            </a:r>
            <a:endParaRPr lang="en-US" sz="2800" dirty="0">
              <a:solidFill>
                <a:srgbClr val="FF00FF"/>
              </a:solidFill>
              <a:latin typeface="Calibri" panose="020F0502020204030204" pitchFamily="34" charset="0"/>
              <a:ea typeface="等线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0634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870</Words>
  <Application>Microsoft Office PowerPoint</Application>
  <PresentationFormat>On-screen Show (4:3)</PresentationFormat>
  <Paragraphs>89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Wingdings</vt:lpstr>
      <vt:lpstr>等线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Phong</dc:creator>
  <cp:lastModifiedBy>thinkpad</cp:lastModifiedBy>
  <cp:revision>24</cp:revision>
  <dcterms:created xsi:type="dcterms:W3CDTF">2023-02-08T06:29:30Z</dcterms:created>
  <dcterms:modified xsi:type="dcterms:W3CDTF">2023-02-22T08:09:46Z</dcterms:modified>
</cp:coreProperties>
</file>